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301" r:id="rId6"/>
    <p:sldId id="272" r:id="rId7"/>
    <p:sldId id="302" r:id="rId8"/>
    <p:sldId id="303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8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A00C"/>
    <a:srgbClr val="83C42E"/>
    <a:srgbClr val="000000"/>
    <a:srgbClr val="508F0B"/>
    <a:srgbClr val="70A80D"/>
    <a:srgbClr val="FDFDFD"/>
    <a:srgbClr val="A5A5A5"/>
    <a:srgbClr val="9BC833"/>
    <a:srgbClr val="78B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AA9B-C82E-4FC9-9504-FDB9BD4F60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F617-1B07-4802-8DA3-46E30F044A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8" y="0"/>
            <a:ext cx="864295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7" t="58926" r="42421" b="35023"/>
          <a:stretch>
            <a:fillRect/>
          </a:stretch>
        </p:blipFill>
        <p:spPr>
          <a:xfrm rot="3788393">
            <a:off x="8968983" y="4971608"/>
            <a:ext cx="810222" cy="570284"/>
          </a:xfrm>
          <a:prstGeom prst="rect">
            <a:avLst/>
          </a:prstGeom>
        </p:spPr>
      </p:pic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4293870" y="6040120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29"/>
          <p:cNvSpPr txBox="1">
            <a:spLocks noChangeArrowheads="1"/>
          </p:cNvSpPr>
          <p:nvPr/>
        </p:nvSpPr>
        <p:spPr bwMode="auto">
          <a:xfrm>
            <a:off x="9812020" y="4820920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第三课时</a:t>
            </a:r>
            <a:endParaRPr lang="zh-CN" altLang="en-US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970484" y="2221508"/>
            <a:ext cx="6250988" cy="3051175"/>
          </a:xfrm>
          <a:prstGeom prst="rect">
            <a:avLst/>
          </a:prstGeom>
          <a:noFill/>
        </p:spPr>
        <p:txBody>
          <a:bodyPr wrap="square" lIns="96595" tIns="48297" rIns="96595" bIns="48297" rtlCol="0">
            <a:spAutoFit/>
          </a:bodyPr>
          <a:lstStyle/>
          <a:p>
            <a:pPr algn="ctr" defTabSz="965835">
              <a:defRPr/>
            </a:pPr>
            <a:r>
              <a:rPr lang="zh-CN" altLang="en-US" sz="6000" kern="0" dirty="0">
                <a:solidFill>
                  <a:srgbClr val="537677"/>
                </a:solidFill>
                <a:latin typeface="华文隶书" panose="02010800040101010101" charset="-122"/>
                <a:ea typeface="华文隶书" panose="02010800040101010101" charset="-122"/>
                <a:sym typeface="微软雅黑" panose="020B0503020204020204" pitchFamily="34" charset="-122"/>
              </a:rPr>
              <a:t>综合性学习</a:t>
            </a:r>
            <a:endParaRPr lang="zh-CN" altLang="en-US" sz="6000" kern="0" dirty="0">
              <a:solidFill>
                <a:srgbClr val="537677"/>
              </a:solidFill>
              <a:latin typeface="华文隶书" panose="02010800040101010101" charset="-122"/>
              <a:ea typeface="华文隶书" panose="02010800040101010101" charset="-122"/>
              <a:sym typeface="微软雅黑" panose="020B0503020204020204" pitchFamily="34" charset="-122"/>
            </a:endParaRPr>
          </a:p>
          <a:p>
            <a:pPr algn="ctr" defTabSz="965835">
              <a:lnSpc>
                <a:spcPct val="110000"/>
              </a:lnSpc>
              <a:defRPr/>
            </a:pPr>
            <a:r>
              <a:rPr lang="zh-CN" altLang="en-US" sz="6000" kern="0" dirty="0">
                <a:solidFill>
                  <a:srgbClr val="537677"/>
                </a:solidFill>
                <a:latin typeface="方正准圆简体" panose="02010601030101010101" charset="-122"/>
                <a:ea typeface="方正准圆简体" panose="02010601030101010101" charset="-122"/>
                <a:sym typeface="微软雅黑" panose="020B0503020204020204" pitchFamily="34" charset="-122"/>
              </a:rPr>
              <a:t>遨游汉字王国</a:t>
            </a:r>
            <a:endParaRPr lang="zh-CN" altLang="en-US" sz="6000" kern="0" dirty="0">
              <a:solidFill>
                <a:srgbClr val="537677"/>
              </a:solidFill>
              <a:latin typeface="方正准圆简体" panose="02010601030101010101" charset="-122"/>
              <a:ea typeface="方正准圆简体" panose="02010601030101010101" charset="-122"/>
              <a:sym typeface="微软雅黑" panose="020B0503020204020204" pitchFamily="34" charset="-122"/>
            </a:endParaRPr>
          </a:p>
          <a:p>
            <a:pPr algn="ctr" defTabSz="965835">
              <a:lnSpc>
                <a:spcPct val="110000"/>
              </a:lnSpc>
              <a:defRPr/>
            </a:pPr>
            <a:r>
              <a:rPr lang="zh-CN" altLang="en-US" sz="6000" kern="0" dirty="0">
                <a:solidFill>
                  <a:srgbClr val="537677"/>
                </a:solidFill>
                <a:latin typeface="方正准圆简体" panose="02010601030101010101" charset="-122"/>
                <a:ea typeface="方正准圆简体" panose="02010601030101010101" charset="-122"/>
                <a:sym typeface="微软雅黑" panose="020B0503020204020204" pitchFamily="34" charset="-122"/>
              </a:rPr>
              <a:t>汉字真有趣</a:t>
            </a:r>
            <a:endParaRPr lang="zh-CN" altLang="en-US" sz="6000" kern="0" dirty="0">
              <a:solidFill>
                <a:srgbClr val="537677"/>
              </a:solidFill>
              <a:latin typeface="方正准圆简体" panose="02010601030101010101" charset="-122"/>
              <a:ea typeface="方正准圆简体" panose="02010601030101010101" charset="-122"/>
              <a:sym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18640" y="292100"/>
            <a:ext cx="8515350" cy="849630"/>
            <a:chOff x="2904" y="0"/>
            <a:chExt cx="13410" cy="13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188" y="0"/>
              <a:ext cx="2126" cy="13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2904" y="0"/>
              <a:ext cx="2126" cy="1339"/>
            </a:xfrm>
            <a:prstGeom prst="rect">
              <a:avLst/>
            </a:prstGeom>
          </p:spPr>
        </p:pic>
      </p:grp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3623945" y="446405"/>
            <a:ext cx="494411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sz="5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方正少儿简体" panose="03000509000000000000" charset="-122"/>
                <a:ea typeface="方正少儿简体" panose="03000509000000000000" charset="-122"/>
                <a:cs typeface="Kartika" panose="02020503030404060203" pitchFamily="18" charset="0"/>
              </a:rPr>
              <a:t>谐音俱乐部</a:t>
            </a:r>
            <a:endParaRPr lang="en-US" sz="50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方正少儿简体" panose="03000509000000000000" charset="-122"/>
              <a:ea typeface="方正少儿简体" panose="03000509000000000000" charset="-122"/>
              <a:cs typeface="Kartika" panose="02020503030404060203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3560" y="1337945"/>
            <a:ext cx="1939925" cy="998220"/>
            <a:chOff x="515" y="1639"/>
            <a:chExt cx="3055" cy="1572"/>
          </a:xfrm>
        </p:grpSpPr>
        <p:sp>
          <p:nvSpPr>
            <p:cNvPr id="6" name="任意多边形 5"/>
            <p:cNvSpPr/>
            <p:nvPr/>
          </p:nvSpPr>
          <p:spPr>
            <a:xfrm rot="428685">
              <a:off x="586" y="1891"/>
              <a:ext cx="2985" cy="1321"/>
            </a:xfrm>
            <a:custGeom>
              <a:avLst/>
              <a:gdLst>
                <a:gd name="connsiteX0" fmla="*/ 1948193 w 2039816"/>
                <a:gd name="connsiteY0" fmla="*/ 0 h 645968"/>
                <a:gd name="connsiteX1" fmla="*/ 2039816 w 2039816"/>
                <a:gd name="connsiteY1" fmla="*/ 0 h 645968"/>
                <a:gd name="connsiteX2" fmla="*/ 2039816 w 2039816"/>
                <a:gd name="connsiteY2" fmla="*/ 645968 h 645968"/>
                <a:gd name="connsiteX3" fmla="*/ 0 w 2039816"/>
                <a:gd name="connsiteY3" fmla="*/ 645968 h 645968"/>
                <a:gd name="connsiteX4" fmla="*/ 0 w 2039816"/>
                <a:gd name="connsiteY4" fmla="*/ 636726 h 645968"/>
                <a:gd name="connsiteX5" fmla="*/ 1996635 w 2039816"/>
                <a:gd name="connsiteY5" fmla="*/ 386448 h 645968"/>
                <a:gd name="connsiteX6" fmla="*/ 0 w 2039816"/>
                <a:gd name="connsiteY6" fmla="*/ 0 h 645968"/>
                <a:gd name="connsiteX7" fmla="*/ 8681 w 2039816"/>
                <a:gd name="connsiteY7" fmla="*/ 0 h 645968"/>
                <a:gd name="connsiteX8" fmla="*/ 0 w 2039816"/>
                <a:gd name="connsiteY8" fmla="*/ 1088 h 64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816" h="645968">
                  <a:moveTo>
                    <a:pt x="1948193" y="0"/>
                  </a:moveTo>
                  <a:lnTo>
                    <a:pt x="2039816" y="0"/>
                  </a:lnTo>
                  <a:lnTo>
                    <a:pt x="2039816" y="645968"/>
                  </a:lnTo>
                  <a:lnTo>
                    <a:pt x="0" y="645968"/>
                  </a:lnTo>
                  <a:lnTo>
                    <a:pt x="0" y="636726"/>
                  </a:lnTo>
                  <a:lnTo>
                    <a:pt x="1996635" y="386448"/>
                  </a:lnTo>
                  <a:close/>
                  <a:moveTo>
                    <a:pt x="0" y="0"/>
                  </a:moveTo>
                  <a:lnTo>
                    <a:pt x="8681" y="0"/>
                  </a:lnTo>
                  <a:lnTo>
                    <a:pt x="0" y="1088"/>
                  </a:lnTo>
                  <a:close/>
                </a:path>
              </a:pathLst>
            </a:cu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15" y="1639"/>
              <a:ext cx="2985" cy="1290"/>
            </a:xfrm>
            <a:prstGeom prst="rect">
              <a:avLst/>
            </a:prstGeom>
            <a:noFill/>
            <a:ln>
              <a:solidFill>
                <a:srgbClr val="83C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92" y="1776"/>
              <a:ext cx="1314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dirty="0" smtClean="0">
                  <a:gradFill>
                    <a:gsLst>
                      <a:gs pos="0">
                        <a:srgbClr val="9EE256"/>
                      </a:gs>
                      <a:gs pos="100000">
                        <a:srgbClr val="52762D"/>
                      </a:gs>
                    </a:gsLst>
                    <a:lin scaled="0"/>
                  </a:gradFill>
                  <a:latin typeface="Impact" panose="020B0806030902050204" pitchFamily="34" charset="0"/>
                  <a:ea typeface="方正姚体" panose="02010601030101010101" pitchFamily="2" charset="-122"/>
                </a:rPr>
                <a:t>03</a:t>
              </a:r>
              <a:endParaRPr lang="en-US" altLang="zh-CN" sz="3600" dirty="0" smtClean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84530" y="1772920"/>
            <a:ext cx="10822305" cy="38309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讲讲汉字的故事</a:t>
            </a:r>
            <a:endParaRPr lang="en-US" altLang="zh-CN" sz="45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（1）找同学讲讲搜集到的神奇的汉字。</a:t>
            </a:r>
            <a:endParaRPr lang="en-US" altLang="zh-CN" sz="45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（2）同学们认真听，听完进行相应的补充。</a:t>
            </a:r>
            <a:endParaRPr lang="en-US" altLang="zh-CN" sz="45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08" y="0"/>
            <a:ext cx="6011658" cy="47701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0650" y="5321935"/>
            <a:ext cx="1740535" cy="1096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7320" y="5321935"/>
            <a:ext cx="1740535" cy="109601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81746" y="1858526"/>
            <a:ext cx="1598295" cy="17995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1100" b="1" dirty="0" smtClean="0">
                <a:solidFill>
                  <a:srgbClr val="83C42E"/>
                </a:solidFill>
                <a:latin typeface="方正隶书简体" panose="02010601030101010101" charset="-122"/>
                <a:ea typeface="方正隶书简体" panose="02010601030101010101" charset="-122"/>
                <a:cs typeface="Kartika" panose="02020503030404060203" pitchFamily="18" charset="0"/>
              </a:rPr>
              <a:t>三</a:t>
            </a:r>
            <a:endParaRPr lang="zh-CN" altLang="en-US" sz="11100" b="1" dirty="0" smtClean="0">
              <a:solidFill>
                <a:srgbClr val="83C42E"/>
              </a:solidFill>
              <a:latin typeface="方正隶书简体" panose="02010601030101010101" charset="-122"/>
              <a:ea typeface="方正隶书简体" panose="02010601030101010101" charset="-122"/>
              <a:cs typeface="Kartika" panose="02020503030404060203" pitchFamily="18" charset="0"/>
            </a:endParaRPr>
          </a:p>
        </p:txBody>
      </p: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1701797" y="5017795"/>
            <a:ext cx="875855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6000" b="1" dirty="0">
                <a:solidFill>
                  <a:srgbClr val="92D050"/>
                </a:solidFill>
                <a:latin typeface="方正隶书简体" panose="02010601030101010101" charset="-122"/>
                <a:ea typeface="方正隶书简体" panose="02010601030101010101" charset="-122"/>
                <a:cs typeface="方正隶书简体" panose="02010601030101010101" charset="-122"/>
                <a:sym typeface="Calibri" panose="020F0502020204030204" pitchFamily="34" charset="0"/>
              </a:rPr>
              <a:t> </a:t>
            </a:r>
            <a:r>
              <a:rPr lang="en-US" sz="6000" dirty="0">
                <a:solidFill>
                  <a:srgbClr val="92D050"/>
                </a:solidFill>
                <a:latin typeface="方正隶书简体" panose="02010601030101010101" charset="-122"/>
                <a:ea typeface="方正隶书简体" panose="02010601030101010101" charset="-122"/>
                <a:cs typeface="方正隶书简体" panose="02010601030101010101" charset="-122"/>
              </a:rPr>
              <a:t>拓展延伸，激发学生实践</a:t>
            </a:r>
            <a:endParaRPr lang="en-US" sz="6000" dirty="0">
              <a:solidFill>
                <a:srgbClr val="92D050"/>
              </a:solidFill>
              <a:latin typeface="方正隶书简体" panose="02010601030101010101" charset="-122"/>
              <a:ea typeface="方正隶书简体" panose="02010601030101010101" charset="-122"/>
              <a:cs typeface="方正隶书简体" panose="0201060103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28906" y="355599"/>
            <a:ext cx="1349797" cy="849967"/>
          </a:xfrm>
          <a:prstGeom prst="rect">
            <a:avLst/>
          </a:prstGeom>
        </p:spPr>
      </p:pic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1588132" y="445644"/>
            <a:ext cx="8136255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5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方正彩云简体" panose="03000509000000000000" charset="-122"/>
                <a:ea typeface="方正彩云简体" panose="03000509000000000000" charset="-122"/>
                <a:cs typeface="方正彩云简体" panose="03000509000000000000" charset="-122"/>
                <a:sym typeface="Calibri" panose="020F0502020204030204" pitchFamily="34" charset="0"/>
              </a:rPr>
              <a:t> 拓展延伸，激发学生实践</a:t>
            </a:r>
            <a:endParaRPr lang="en-US" sz="5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方正彩云简体" panose="03000509000000000000" charset="-122"/>
              <a:ea typeface="方正彩云简体" panose="03000509000000000000" charset="-122"/>
              <a:cs typeface="方正彩云简体" panose="03000509000000000000" charset="-122"/>
              <a:sym typeface="Calibri" panose="020F050202020403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4850" y="1746250"/>
            <a:ext cx="1078293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5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同学们，通过上面的活动，我们充分感受到汉字的无穷乐趣。让我们做生活中的有心人，做学习的主人。课下，大家可以把自己收集的字谜，有趣的谐音现象整理归类，还可以在教室里出一期黑板报。</a:t>
            </a:r>
            <a:endParaRPr lang="en-US" altLang="zh-CN" sz="5000" b="1" dirty="0" smtClean="0">
              <a:solidFill>
                <a:schemeClr val="accent6">
                  <a:lumMod val="7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08" y="0"/>
            <a:ext cx="6011658" cy="47701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0650" y="5321935"/>
            <a:ext cx="1740535" cy="1096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7320" y="5321935"/>
            <a:ext cx="1740535" cy="109601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81746" y="1858526"/>
            <a:ext cx="1598295" cy="17995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1100" b="1" dirty="0" smtClean="0">
                <a:solidFill>
                  <a:srgbClr val="83C42E"/>
                </a:solidFill>
                <a:latin typeface="方正隶书简体" panose="02010601030101010101" charset="-122"/>
                <a:ea typeface="方正隶书简体" panose="02010601030101010101" charset="-122"/>
                <a:cs typeface="Kartika" panose="02020503030404060203" pitchFamily="18" charset="0"/>
              </a:rPr>
              <a:t>四</a:t>
            </a:r>
            <a:endParaRPr lang="zh-CN" altLang="en-US" sz="11100" b="1" dirty="0" smtClean="0">
              <a:solidFill>
                <a:srgbClr val="83C42E"/>
              </a:solidFill>
              <a:latin typeface="方正隶书简体" panose="02010601030101010101" charset="-122"/>
              <a:ea typeface="方正隶书简体" panose="02010601030101010101" charset="-122"/>
              <a:cs typeface="Kartika" panose="02020503030404060203" pitchFamily="18" charset="0"/>
            </a:endParaRPr>
          </a:p>
        </p:txBody>
      </p: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2479037" y="5030495"/>
            <a:ext cx="723455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6000" b="1" dirty="0">
                <a:solidFill>
                  <a:srgbClr val="92D050"/>
                </a:solidFill>
                <a:latin typeface="方正隶书简体" panose="02010601030101010101" charset="-122"/>
                <a:ea typeface="方正隶书简体" panose="02010601030101010101" charset="-122"/>
                <a:cs typeface="方正隶书简体" panose="02010601030101010101" charset="-122"/>
                <a:sym typeface="Calibri" panose="020F0502020204030204" pitchFamily="34" charset="0"/>
              </a:rPr>
              <a:t> </a:t>
            </a:r>
            <a:r>
              <a:rPr lang="zh-CN" altLang="en-US" sz="6000" dirty="0">
                <a:solidFill>
                  <a:srgbClr val="92D050"/>
                </a:solidFill>
                <a:latin typeface="方正隶书简体" panose="02010601030101010101" charset="-122"/>
                <a:ea typeface="方正隶书简体" panose="02010601030101010101" charset="-122"/>
                <a:cs typeface="方正隶书简体" panose="02010601030101010101" charset="-122"/>
              </a:rPr>
              <a:t>总结拓展，布置作业</a:t>
            </a:r>
            <a:endParaRPr lang="zh-CN" altLang="en-US" sz="6000" dirty="0">
              <a:solidFill>
                <a:srgbClr val="92D050"/>
              </a:solidFill>
              <a:latin typeface="方正隶书简体" panose="02010601030101010101" charset="-122"/>
              <a:ea typeface="方正隶书简体" panose="02010601030101010101" charset="-122"/>
              <a:cs typeface="方正隶书简体" panose="0201060103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28906" y="355599"/>
            <a:ext cx="1349797" cy="849967"/>
          </a:xfrm>
          <a:prstGeom prst="rect">
            <a:avLst/>
          </a:prstGeom>
        </p:spPr>
      </p:pic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1588132" y="445644"/>
            <a:ext cx="6647180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55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  <a:sym typeface="Calibri" panose="020F0502020204030204" pitchFamily="34" charset="0"/>
              </a:rPr>
              <a:t> </a:t>
            </a:r>
            <a:r>
              <a:rPr lang="zh-CN" altLang="en-US" sz="55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  <a:sym typeface="+mn-ea"/>
              </a:rPr>
              <a:t>总结拓展，布置作业</a:t>
            </a:r>
            <a:endParaRPr lang="zh-CN" altLang="en-US" sz="55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方正准圆简体" panose="02010601030101010101" charset="-122"/>
              <a:ea typeface="方正准圆简体" panose="02010601030101010101" charset="-122"/>
              <a:cs typeface="方正准圆简体" panose="0201060103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5615" y="1383030"/>
            <a:ext cx="11240135" cy="54235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45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同学们，大家经过一段时间的综合性学习，不仅学会了制订活动计划，还通过搜集大量的学习资料，感受到了祖国文字——汉字的有趣，我们的收获真大。大家还想继续进行综合性学习，进一步了解汉字，加深对汉字的热爱之情吗?好，下节课我们继续学习。</a:t>
            </a:r>
            <a:endParaRPr lang="en-US" altLang="zh-CN" sz="4500" b="1" dirty="0" smtClean="0">
              <a:solidFill>
                <a:schemeClr val="accent6">
                  <a:lumMod val="7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8" y="0"/>
            <a:ext cx="8642959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4589" y="2560407"/>
            <a:ext cx="3703320" cy="13220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rgbClr val="83C42E"/>
                </a:solidFill>
                <a:latin typeface="Kartika" panose="02020503030404060203" pitchFamily="18" charset="0"/>
                <a:ea typeface="MS PGothic" panose="020B0600070205080204" pitchFamily="34" charset="-128"/>
                <a:cs typeface="Kartika" panose="02020503030404060203" pitchFamily="18" charset="0"/>
                <a:sym typeface="Aharoni" panose="02010803020104030203" pitchFamily="2" charset="-79"/>
              </a:rPr>
              <a:t>谢     谢</a:t>
            </a:r>
            <a:endParaRPr lang="zh-CN" altLang="en-US" sz="8000" b="1" dirty="0">
              <a:solidFill>
                <a:srgbClr val="83C42E"/>
              </a:solidFill>
              <a:latin typeface="Kartika" panose="02020503030404060203" pitchFamily="18" charset="0"/>
              <a:ea typeface="MS PGothic" panose="020B0600070205080204" pitchFamily="34" charset="-128"/>
              <a:cs typeface="Kartika" panose="02020503030404060203" pitchFamily="18" charset="0"/>
              <a:sym typeface="Aharoni" panose="02010803020104030203" pitchFamily="2" charset="-79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54746" y="3882259"/>
            <a:ext cx="4680000" cy="0"/>
          </a:xfrm>
          <a:prstGeom prst="line">
            <a:avLst/>
          </a:prstGeom>
          <a:ln w="19050">
            <a:solidFill>
              <a:srgbClr val="83C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08" y="0"/>
            <a:ext cx="6011658" cy="47701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748155" y="5017477"/>
            <a:ext cx="9078595" cy="1108075"/>
            <a:chOff x="2436" y="7512"/>
            <a:chExt cx="14297" cy="174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93" y="7512"/>
              <a:ext cx="2741" cy="172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2436" y="7531"/>
              <a:ext cx="2741" cy="1726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5281746" y="1858526"/>
            <a:ext cx="1598295" cy="17995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1100" b="1" dirty="0" smtClean="0">
                <a:solidFill>
                  <a:srgbClr val="83C42E"/>
                </a:solidFill>
                <a:latin typeface="方正隶书简体" panose="02010601030101010101" charset="-122"/>
                <a:ea typeface="方正隶书简体" panose="02010601030101010101" charset="-122"/>
                <a:cs typeface="Kartika" panose="02020503030404060203" pitchFamily="18" charset="0"/>
              </a:rPr>
              <a:t>一</a:t>
            </a:r>
            <a:endParaRPr lang="zh-CN" altLang="en-US" sz="11100" b="1" dirty="0" smtClean="0">
              <a:solidFill>
                <a:srgbClr val="83C42E"/>
              </a:solidFill>
              <a:latin typeface="方正隶书简体" panose="02010601030101010101" charset="-122"/>
              <a:ea typeface="方正隶书简体" panose="02010601030101010101" charset="-122"/>
              <a:cs typeface="Kartika" panose="02020503030404060203" pitchFamily="18" charset="0"/>
            </a:endParaRPr>
          </a:p>
        </p:txBody>
      </p: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4369432" y="5064150"/>
            <a:ext cx="342455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6000" b="1" dirty="0">
                <a:solidFill>
                  <a:srgbClr val="92D050"/>
                </a:solidFill>
                <a:latin typeface="方正隶书简体" panose="02010601030101010101" charset="-122"/>
                <a:ea typeface="方正隶书简体" panose="02010601030101010101" charset="-122"/>
                <a:cs typeface="方正隶书简体" panose="02010601030101010101" charset="-122"/>
                <a:sym typeface="Calibri" panose="020F0502020204030204" pitchFamily="34" charset="0"/>
              </a:rPr>
              <a:t> </a:t>
            </a:r>
            <a:r>
              <a:rPr lang="en-US" sz="6000" dirty="0">
                <a:solidFill>
                  <a:srgbClr val="92D050"/>
                </a:solidFill>
                <a:latin typeface="方正隶书简体" panose="02010601030101010101" charset="-122"/>
                <a:ea typeface="方正隶书简体" panose="02010601030101010101" charset="-122"/>
                <a:cs typeface="方正隶书简体" panose="02010601030101010101" charset="-122"/>
              </a:rPr>
              <a:t>导入新课</a:t>
            </a:r>
            <a:endParaRPr lang="en-US" sz="6000" dirty="0">
              <a:solidFill>
                <a:srgbClr val="92D050"/>
              </a:solidFill>
              <a:latin typeface="方正隶书简体" panose="02010601030101010101" charset="-122"/>
              <a:ea typeface="方正隶书简体" panose="02010601030101010101" charset="-122"/>
              <a:cs typeface="方正隶书简体" panose="0201060103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780833" y="355599"/>
            <a:ext cx="1349797" cy="8499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844041" y="355599"/>
            <a:ext cx="1349797" cy="849967"/>
          </a:xfrm>
          <a:prstGeom prst="rect">
            <a:avLst/>
          </a:prstGeom>
        </p:spPr>
      </p:pic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4131307" y="610109"/>
            <a:ext cx="3929380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5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方正彩云简体" panose="03000509000000000000" charset="-122"/>
                <a:ea typeface="方正彩云简体" panose="03000509000000000000" charset="-122"/>
                <a:cs typeface="方正彩云简体" panose="03000509000000000000" charset="-122"/>
                <a:sym typeface="Calibri" panose="020F0502020204030204" pitchFamily="34" charset="0"/>
              </a:rPr>
              <a:t> 导 入 新 课</a:t>
            </a:r>
            <a:endParaRPr lang="en-US" sz="5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方正彩云简体" panose="03000509000000000000" charset="-122"/>
              <a:ea typeface="方正彩云简体" panose="03000509000000000000" charset="-122"/>
              <a:cs typeface="方正彩云简体" panose="03000509000000000000" charset="-122"/>
              <a:sym typeface="Calibri" panose="020F050202020403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4850" y="1746250"/>
            <a:ext cx="1078293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5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同学们，上两节课我们认真制订了小组活动计划，大家按照计划开展了丰富多彩的活动。在活动中，我们体会到了汉字的有趣。这节课，我们就来汇报大家开展活动的情况。</a:t>
            </a:r>
            <a:endParaRPr lang="en-US" altLang="zh-CN" sz="5000" b="1" dirty="0" smtClean="0">
              <a:solidFill>
                <a:schemeClr val="accent6">
                  <a:lumMod val="7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08" y="0"/>
            <a:ext cx="6011658" cy="47701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0650" y="5321935"/>
            <a:ext cx="1740535" cy="1096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7320" y="5321935"/>
            <a:ext cx="1740535" cy="109601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81746" y="1858526"/>
            <a:ext cx="1598295" cy="17995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1100" b="1" dirty="0" smtClean="0">
                <a:solidFill>
                  <a:srgbClr val="83C42E"/>
                </a:solidFill>
                <a:latin typeface="方正隶书简体" panose="02010601030101010101" charset="-122"/>
                <a:ea typeface="方正隶书简体" panose="02010601030101010101" charset="-122"/>
                <a:cs typeface="Kartika" panose="02020503030404060203" pitchFamily="18" charset="0"/>
              </a:rPr>
              <a:t>二</a:t>
            </a:r>
            <a:endParaRPr lang="zh-CN" altLang="en-US" sz="11100" b="1" dirty="0" smtClean="0">
              <a:solidFill>
                <a:srgbClr val="83C42E"/>
              </a:solidFill>
              <a:latin typeface="方正隶书简体" panose="02010601030101010101" charset="-122"/>
              <a:ea typeface="方正隶书简体" panose="02010601030101010101" charset="-122"/>
              <a:cs typeface="Kartika" panose="02020503030404060203" pitchFamily="18" charset="0"/>
            </a:endParaRPr>
          </a:p>
        </p:txBody>
      </p: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1701797" y="5017795"/>
            <a:ext cx="875855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6000" b="1" dirty="0">
                <a:solidFill>
                  <a:srgbClr val="92D050"/>
                </a:solidFill>
                <a:latin typeface="方正隶书简体" panose="02010601030101010101" charset="-122"/>
                <a:ea typeface="方正隶书简体" panose="02010601030101010101" charset="-122"/>
                <a:cs typeface="方正隶书简体" panose="02010601030101010101" charset="-122"/>
                <a:sym typeface="Calibri" panose="020F0502020204030204" pitchFamily="34" charset="0"/>
              </a:rPr>
              <a:t> </a:t>
            </a:r>
            <a:r>
              <a:rPr lang="en-US" sz="6000" dirty="0">
                <a:solidFill>
                  <a:srgbClr val="92D050"/>
                </a:solidFill>
                <a:latin typeface="方正隶书简体" panose="02010601030101010101" charset="-122"/>
                <a:ea typeface="方正隶书简体" panose="02010601030101010101" charset="-122"/>
                <a:cs typeface="方正隶书简体" panose="02010601030101010101" charset="-122"/>
              </a:rPr>
              <a:t>展示交流，汇报学习成果</a:t>
            </a:r>
            <a:endParaRPr lang="en-US" sz="6000" dirty="0">
              <a:solidFill>
                <a:srgbClr val="92D050"/>
              </a:solidFill>
              <a:latin typeface="方正隶书简体" panose="02010601030101010101" charset="-122"/>
              <a:ea typeface="方正隶书简体" panose="02010601030101010101" charset="-122"/>
              <a:cs typeface="方正隶书简体" panose="0201060103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18640" y="292100"/>
            <a:ext cx="8515350" cy="849630"/>
            <a:chOff x="2904" y="0"/>
            <a:chExt cx="13410" cy="13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188" y="0"/>
              <a:ext cx="2126" cy="13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2904" y="0"/>
              <a:ext cx="2126" cy="1339"/>
            </a:xfrm>
            <a:prstGeom prst="rect">
              <a:avLst/>
            </a:prstGeom>
          </p:spPr>
        </p:pic>
      </p:grp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3623945" y="446405"/>
            <a:ext cx="494411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sz="5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方正少儿简体" panose="03000509000000000000" charset="-122"/>
                <a:ea typeface="方正少儿简体" panose="03000509000000000000" charset="-122"/>
                <a:cs typeface="Kartika" panose="02020503030404060203" pitchFamily="18" charset="0"/>
              </a:rPr>
              <a:t>字谜大擂台</a:t>
            </a:r>
            <a:endParaRPr lang="en-US" sz="5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方正少儿简体" panose="03000509000000000000" charset="-122"/>
              <a:ea typeface="方正少儿简体" panose="03000509000000000000" charset="-122"/>
              <a:cs typeface="Kartika" panose="02020503030404060203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7665" y="1666240"/>
            <a:ext cx="2317750" cy="998220"/>
            <a:chOff x="299" y="3104"/>
            <a:chExt cx="3650" cy="1572"/>
          </a:xfrm>
        </p:grpSpPr>
        <p:grpSp>
          <p:nvGrpSpPr>
            <p:cNvPr id="5" name="组合 4"/>
            <p:cNvGrpSpPr/>
            <p:nvPr/>
          </p:nvGrpSpPr>
          <p:grpSpPr>
            <a:xfrm>
              <a:off x="299" y="3104"/>
              <a:ext cx="3651" cy="1573"/>
              <a:chOff x="4819" y="3107"/>
              <a:chExt cx="4291" cy="1573"/>
            </a:xfrm>
          </p:grpSpPr>
          <p:sp>
            <p:nvSpPr>
              <p:cNvPr id="6" name="任意多边形 5"/>
              <p:cNvSpPr/>
              <p:nvPr/>
            </p:nvSpPr>
            <p:spPr>
              <a:xfrm rot="428685">
                <a:off x="4939" y="3359"/>
                <a:ext cx="4171" cy="1321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83C4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819" y="3107"/>
                <a:ext cx="4171" cy="1290"/>
              </a:xfrm>
              <a:prstGeom prst="rect">
                <a:avLst/>
              </a:prstGeom>
              <a:noFill/>
              <a:ln>
                <a:solidFill>
                  <a:srgbClr val="83C4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550" y="3241"/>
              <a:ext cx="1253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dirty="0" smtClean="0">
                  <a:solidFill>
                    <a:srgbClr val="83C42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dirty="0" smtClean="0">
                <a:solidFill>
                  <a:srgbClr val="83C42E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88845" y="1689100"/>
            <a:ext cx="9450070" cy="49390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首先，我们从汉字的猜字谜开始。同学们，大家在课外一定收集了不少汉字字谜，还有的同学自己编写了一些字谜。现在，我们要举行字谜大擂台活动，大家准备好了吗?</a:t>
            </a:r>
            <a:endParaRPr lang="en-US" altLang="zh-CN" sz="45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18640" y="292100"/>
            <a:ext cx="8515350" cy="849630"/>
            <a:chOff x="2904" y="0"/>
            <a:chExt cx="13410" cy="13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188" y="0"/>
              <a:ext cx="2126" cy="13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2904" y="0"/>
              <a:ext cx="2126" cy="1339"/>
            </a:xfrm>
            <a:prstGeom prst="rect">
              <a:avLst/>
            </a:prstGeom>
          </p:spPr>
        </p:pic>
      </p:grp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3623945" y="446405"/>
            <a:ext cx="494411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sz="5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方正少儿简体" panose="03000509000000000000" charset="-122"/>
                <a:ea typeface="方正少儿简体" panose="03000509000000000000" charset="-122"/>
                <a:cs typeface="Kartika" panose="02020503030404060203" pitchFamily="18" charset="0"/>
              </a:rPr>
              <a:t>字谜大擂台</a:t>
            </a:r>
            <a:endParaRPr lang="en-US" sz="5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方正少儿简体" panose="03000509000000000000" charset="-122"/>
              <a:ea typeface="方正少儿简体" panose="03000509000000000000" charset="-122"/>
              <a:cs typeface="Kartika" panose="02020503030404060203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19100" y="1142365"/>
            <a:ext cx="2318385" cy="998855"/>
            <a:chOff x="299" y="3104"/>
            <a:chExt cx="3651" cy="1573"/>
          </a:xfrm>
        </p:grpSpPr>
        <p:grpSp>
          <p:nvGrpSpPr>
            <p:cNvPr id="5" name="组合 4"/>
            <p:cNvGrpSpPr/>
            <p:nvPr/>
          </p:nvGrpSpPr>
          <p:grpSpPr>
            <a:xfrm>
              <a:off x="299" y="3104"/>
              <a:ext cx="3651" cy="1573"/>
              <a:chOff x="4819" y="3107"/>
              <a:chExt cx="4291" cy="1573"/>
            </a:xfrm>
          </p:grpSpPr>
          <p:sp>
            <p:nvSpPr>
              <p:cNvPr id="6" name="任意多边形 5"/>
              <p:cNvSpPr/>
              <p:nvPr/>
            </p:nvSpPr>
            <p:spPr>
              <a:xfrm rot="428685">
                <a:off x="4939" y="3359"/>
                <a:ext cx="4171" cy="1321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83C4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819" y="3107"/>
                <a:ext cx="4171" cy="1290"/>
              </a:xfrm>
              <a:prstGeom prst="rect">
                <a:avLst/>
              </a:prstGeom>
              <a:noFill/>
              <a:ln>
                <a:solidFill>
                  <a:srgbClr val="83C4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550" y="3241"/>
              <a:ext cx="1253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dirty="0" smtClean="0">
                  <a:solidFill>
                    <a:srgbClr val="83C42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dirty="0" smtClean="0">
                <a:solidFill>
                  <a:srgbClr val="83C42E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08965" y="1383030"/>
            <a:ext cx="10974705" cy="51231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教师提出活动要求</a:t>
            </a:r>
            <a:endParaRPr lang="en-US" altLang="zh-CN" sz="4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①全班分成四个活动大组。将每个小组成员进行编号，每个组人数尽可能相等。</a:t>
            </a:r>
            <a:endParaRPr lang="en-US" altLang="zh-CN" sz="4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②在班级中选出一位活动主持人，五位裁判员，一位记分员。</a:t>
            </a:r>
            <a:endParaRPr lang="en-US" altLang="zh-CN" sz="4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③必答题每题5分。答对加5分，答错不扣分。</a:t>
            </a:r>
            <a:endParaRPr lang="en-US" altLang="zh-CN" sz="4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④抢答题每题8分。答对加8分，答错扣8分。</a:t>
            </a:r>
            <a:endParaRPr lang="en-US" altLang="zh-CN" sz="4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18640" y="292100"/>
            <a:ext cx="8515350" cy="849630"/>
            <a:chOff x="2904" y="0"/>
            <a:chExt cx="13410" cy="13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188" y="0"/>
              <a:ext cx="2126" cy="13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2904" y="0"/>
              <a:ext cx="2126" cy="1339"/>
            </a:xfrm>
            <a:prstGeom prst="rect">
              <a:avLst/>
            </a:prstGeom>
          </p:spPr>
        </p:pic>
      </p:grp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3623945" y="446405"/>
            <a:ext cx="494411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sz="5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方正少儿简体" panose="03000509000000000000" charset="-122"/>
                <a:ea typeface="方正少儿简体" panose="03000509000000000000" charset="-122"/>
                <a:cs typeface="Kartika" panose="02020503030404060203" pitchFamily="18" charset="0"/>
              </a:rPr>
              <a:t>字谜大擂台</a:t>
            </a:r>
            <a:endParaRPr lang="en-US" sz="5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方正少儿简体" panose="03000509000000000000" charset="-122"/>
              <a:ea typeface="方正少儿简体" panose="03000509000000000000" charset="-122"/>
              <a:cs typeface="Kartika" panose="02020503030404060203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7665" y="1666240"/>
            <a:ext cx="2318385" cy="998855"/>
            <a:chOff x="299" y="3104"/>
            <a:chExt cx="3651" cy="1573"/>
          </a:xfrm>
        </p:grpSpPr>
        <p:grpSp>
          <p:nvGrpSpPr>
            <p:cNvPr id="5" name="组合 4"/>
            <p:cNvGrpSpPr/>
            <p:nvPr/>
          </p:nvGrpSpPr>
          <p:grpSpPr>
            <a:xfrm>
              <a:off x="299" y="3104"/>
              <a:ext cx="3651" cy="1573"/>
              <a:chOff x="4819" y="3107"/>
              <a:chExt cx="4291" cy="1573"/>
            </a:xfrm>
          </p:grpSpPr>
          <p:sp>
            <p:nvSpPr>
              <p:cNvPr id="6" name="任意多边形 5"/>
              <p:cNvSpPr/>
              <p:nvPr/>
            </p:nvSpPr>
            <p:spPr>
              <a:xfrm rot="428685">
                <a:off x="4939" y="3359"/>
                <a:ext cx="4171" cy="1321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83C4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819" y="3107"/>
                <a:ext cx="4171" cy="1290"/>
              </a:xfrm>
              <a:prstGeom prst="rect">
                <a:avLst/>
              </a:prstGeom>
              <a:noFill/>
              <a:ln>
                <a:solidFill>
                  <a:srgbClr val="83C4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550" y="3241"/>
              <a:ext cx="1253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dirty="0" smtClean="0">
                  <a:solidFill>
                    <a:srgbClr val="83C42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0</a:t>
              </a:r>
              <a:r>
                <a:rPr lang="en-US" sz="3600" dirty="0" smtClean="0">
                  <a:solidFill>
                    <a:srgbClr val="83C42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3</a:t>
              </a:r>
              <a:endParaRPr lang="en-US" dirty="0" smtClean="0">
                <a:solidFill>
                  <a:srgbClr val="83C42E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88845" y="1689100"/>
            <a:ext cx="9450070" cy="49390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交流体会，感受乐趣</a:t>
            </a:r>
            <a:endParaRPr lang="en-US" altLang="zh-CN" sz="45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活动结束后，可以请自编字谜的同学介绍编字谜的过程和自己的体会，也可以介绍自己在收集字谜的过程中发生的一些有趣的事。</a:t>
            </a:r>
            <a:endParaRPr lang="en-US" altLang="zh-CN" sz="45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18640" y="292100"/>
            <a:ext cx="8515350" cy="849630"/>
            <a:chOff x="2904" y="0"/>
            <a:chExt cx="13410" cy="13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188" y="0"/>
              <a:ext cx="2126" cy="13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2904" y="0"/>
              <a:ext cx="2126" cy="1339"/>
            </a:xfrm>
            <a:prstGeom prst="rect">
              <a:avLst/>
            </a:prstGeom>
          </p:spPr>
        </p:pic>
      </p:grp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3623945" y="446405"/>
            <a:ext cx="494411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sz="5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方正少儿简体" panose="03000509000000000000" charset="-122"/>
                <a:ea typeface="方正少儿简体" panose="03000509000000000000" charset="-122"/>
                <a:cs typeface="Kartika" panose="02020503030404060203" pitchFamily="18" charset="0"/>
              </a:rPr>
              <a:t>谐音俱乐部</a:t>
            </a:r>
            <a:endParaRPr lang="en-US" sz="50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方正少儿简体" panose="03000509000000000000" charset="-122"/>
              <a:ea typeface="方正少儿简体" panose="03000509000000000000" charset="-122"/>
              <a:cs typeface="Kartika" panose="02020503030404060203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 rot="428685">
            <a:off x="372110" y="1200785"/>
            <a:ext cx="1895475" cy="838835"/>
          </a:xfrm>
          <a:custGeom>
            <a:avLst/>
            <a:gdLst>
              <a:gd name="connsiteX0" fmla="*/ 1948193 w 2039816"/>
              <a:gd name="connsiteY0" fmla="*/ 0 h 645968"/>
              <a:gd name="connsiteX1" fmla="*/ 2039816 w 2039816"/>
              <a:gd name="connsiteY1" fmla="*/ 0 h 645968"/>
              <a:gd name="connsiteX2" fmla="*/ 2039816 w 2039816"/>
              <a:gd name="connsiteY2" fmla="*/ 645968 h 645968"/>
              <a:gd name="connsiteX3" fmla="*/ 0 w 2039816"/>
              <a:gd name="connsiteY3" fmla="*/ 645968 h 645968"/>
              <a:gd name="connsiteX4" fmla="*/ 0 w 2039816"/>
              <a:gd name="connsiteY4" fmla="*/ 636726 h 645968"/>
              <a:gd name="connsiteX5" fmla="*/ 1996635 w 2039816"/>
              <a:gd name="connsiteY5" fmla="*/ 386448 h 645968"/>
              <a:gd name="connsiteX6" fmla="*/ 0 w 2039816"/>
              <a:gd name="connsiteY6" fmla="*/ 0 h 645968"/>
              <a:gd name="connsiteX7" fmla="*/ 8681 w 2039816"/>
              <a:gd name="connsiteY7" fmla="*/ 0 h 645968"/>
              <a:gd name="connsiteX8" fmla="*/ 0 w 2039816"/>
              <a:gd name="connsiteY8" fmla="*/ 1088 h 64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816" h="645968">
                <a:moveTo>
                  <a:pt x="1948193" y="0"/>
                </a:moveTo>
                <a:lnTo>
                  <a:pt x="2039816" y="0"/>
                </a:lnTo>
                <a:lnTo>
                  <a:pt x="2039816" y="645968"/>
                </a:lnTo>
                <a:lnTo>
                  <a:pt x="0" y="645968"/>
                </a:lnTo>
                <a:lnTo>
                  <a:pt x="0" y="636726"/>
                </a:lnTo>
                <a:lnTo>
                  <a:pt x="1996635" y="386448"/>
                </a:lnTo>
                <a:close/>
                <a:moveTo>
                  <a:pt x="0" y="0"/>
                </a:moveTo>
                <a:lnTo>
                  <a:pt x="8681" y="0"/>
                </a:lnTo>
                <a:lnTo>
                  <a:pt x="0" y="1088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7500" y="1040765"/>
            <a:ext cx="1895475" cy="819150"/>
          </a:xfrm>
          <a:prstGeom prst="rect">
            <a:avLst/>
          </a:prstGeom>
          <a:noFill/>
          <a:ln>
            <a:solidFill>
              <a:srgbClr val="83C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85520" y="1127760"/>
            <a:ext cx="6692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01</a:t>
            </a:r>
            <a:endParaRPr lang="en-US" altLang="zh-CN" sz="3600" dirty="0" smtClean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8015" y="1772920"/>
            <a:ext cx="10935970" cy="49390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刚才我们进行了紧张激烈的字谜大擂台，大家不仅通过猜字谜积累了汉字的知识，而且从中感受到了汉字的无穷乐趣。下面让我们轻松一下，进入我们的谐音俱乐部，再次享受汉字给我们带来的快乐吧。</a:t>
            </a:r>
            <a:endParaRPr lang="en-US" altLang="zh-CN" sz="45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18640" y="292100"/>
            <a:ext cx="8515350" cy="849630"/>
            <a:chOff x="2904" y="0"/>
            <a:chExt cx="13410" cy="13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188" y="0"/>
              <a:ext cx="2126" cy="13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2904" y="0"/>
              <a:ext cx="2126" cy="1339"/>
            </a:xfrm>
            <a:prstGeom prst="rect">
              <a:avLst/>
            </a:prstGeom>
          </p:spPr>
        </p:pic>
      </p:grp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3623945" y="225425"/>
            <a:ext cx="494411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sz="5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方正少儿简体" panose="03000509000000000000" charset="-122"/>
                <a:ea typeface="方正少儿简体" panose="03000509000000000000" charset="-122"/>
                <a:cs typeface="Kartika" panose="02020503030404060203" pitchFamily="18" charset="0"/>
              </a:rPr>
              <a:t>谐音俱乐部</a:t>
            </a:r>
            <a:endParaRPr lang="en-US" sz="50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方正少儿简体" panose="03000509000000000000" charset="-122"/>
              <a:ea typeface="方正少儿简体" panose="03000509000000000000" charset="-122"/>
              <a:cs typeface="Kartika" panose="02020503030404060203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 rot="428685">
            <a:off x="372110" y="1200785"/>
            <a:ext cx="1895475" cy="838835"/>
          </a:xfrm>
          <a:custGeom>
            <a:avLst/>
            <a:gdLst>
              <a:gd name="connsiteX0" fmla="*/ 1948193 w 2039816"/>
              <a:gd name="connsiteY0" fmla="*/ 0 h 645968"/>
              <a:gd name="connsiteX1" fmla="*/ 2039816 w 2039816"/>
              <a:gd name="connsiteY1" fmla="*/ 0 h 645968"/>
              <a:gd name="connsiteX2" fmla="*/ 2039816 w 2039816"/>
              <a:gd name="connsiteY2" fmla="*/ 645968 h 645968"/>
              <a:gd name="connsiteX3" fmla="*/ 0 w 2039816"/>
              <a:gd name="connsiteY3" fmla="*/ 645968 h 645968"/>
              <a:gd name="connsiteX4" fmla="*/ 0 w 2039816"/>
              <a:gd name="connsiteY4" fmla="*/ 636726 h 645968"/>
              <a:gd name="connsiteX5" fmla="*/ 1996635 w 2039816"/>
              <a:gd name="connsiteY5" fmla="*/ 386448 h 645968"/>
              <a:gd name="connsiteX6" fmla="*/ 0 w 2039816"/>
              <a:gd name="connsiteY6" fmla="*/ 0 h 645968"/>
              <a:gd name="connsiteX7" fmla="*/ 8681 w 2039816"/>
              <a:gd name="connsiteY7" fmla="*/ 0 h 645968"/>
              <a:gd name="connsiteX8" fmla="*/ 0 w 2039816"/>
              <a:gd name="connsiteY8" fmla="*/ 1088 h 64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816" h="645968">
                <a:moveTo>
                  <a:pt x="1948193" y="0"/>
                </a:moveTo>
                <a:lnTo>
                  <a:pt x="2039816" y="0"/>
                </a:lnTo>
                <a:lnTo>
                  <a:pt x="2039816" y="645968"/>
                </a:lnTo>
                <a:lnTo>
                  <a:pt x="0" y="645968"/>
                </a:lnTo>
                <a:lnTo>
                  <a:pt x="0" y="636726"/>
                </a:lnTo>
                <a:lnTo>
                  <a:pt x="1996635" y="386448"/>
                </a:lnTo>
                <a:close/>
                <a:moveTo>
                  <a:pt x="0" y="0"/>
                </a:moveTo>
                <a:lnTo>
                  <a:pt x="8681" y="0"/>
                </a:lnTo>
                <a:lnTo>
                  <a:pt x="0" y="1088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7500" y="1040765"/>
            <a:ext cx="1895475" cy="819150"/>
          </a:xfrm>
          <a:prstGeom prst="rect">
            <a:avLst/>
          </a:prstGeom>
          <a:noFill/>
          <a:ln>
            <a:solidFill>
              <a:srgbClr val="83C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85520" y="1127760"/>
            <a:ext cx="6692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02</a:t>
            </a:r>
            <a:endParaRPr lang="en-US" altLang="zh-CN" sz="3600" dirty="0" smtClean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6525" y="869950"/>
            <a:ext cx="11919585" cy="59620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45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互动游戏</a:t>
            </a:r>
            <a:endParaRPr lang="en-US" altLang="zh-CN" sz="45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5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①歇后语：一学生说自己搜集的歇后语前半句，指名其他人说其中的谐音字。</a:t>
            </a:r>
            <a:endParaRPr lang="en-US" altLang="zh-CN" sz="35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5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②古诗：一学生读自己搜集的古诗，指名其他人说其中的谐音字。</a:t>
            </a:r>
            <a:endParaRPr lang="en-US" altLang="zh-CN" sz="35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5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③对联：一学生说自己搜集的对联上联，指名其他人说对联下联，并说出其中的谐音字。</a:t>
            </a:r>
            <a:endParaRPr lang="en-US" altLang="zh-CN" sz="35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5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④笑话：一学生介绍自己搜集的笑话。其他人说为什么好笑。</a:t>
            </a:r>
            <a:endParaRPr lang="en-US" altLang="zh-CN" sz="35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WPS 演示</Application>
  <PresentationFormat>自定义</PresentationFormat>
  <Paragraphs>85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华文隶书</vt:lpstr>
      <vt:lpstr>方正准圆简体</vt:lpstr>
      <vt:lpstr>方正隶书简体</vt:lpstr>
      <vt:lpstr>Kartika</vt:lpstr>
      <vt:lpstr>Calibri</vt:lpstr>
      <vt:lpstr>方正彩云简体</vt:lpstr>
      <vt:lpstr>楷体</vt:lpstr>
      <vt:lpstr>方正少儿简体</vt:lpstr>
      <vt:lpstr>Impact</vt:lpstr>
      <vt:lpstr>方正姚体</vt:lpstr>
      <vt:lpstr>PMingLiU</vt:lpstr>
      <vt:lpstr>MS PGothic</vt:lpstr>
      <vt:lpstr>Aharoni</vt:lpstr>
      <vt:lpstr>Arial Unicode MS</vt:lpstr>
      <vt:lpstr>Calibri Light</vt:lpstr>
      <vt:lpstr>Courier New</vt:lpstr>
      <vt:lpstr>Lucida Sans</vt:lpstr>
      <vt:lpstr>楷体_GB2312</vt:lpstr>
      <vt:lpstr>Tahoma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2020-01-26T10:48:00Z</dcterms:created>
  <dcterms:modified xsi:type="dcterms:W3CDTF">2020-03-03T05:26:06Z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